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guide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70478"/>
            <a:ext cx="2068592" cy="426244"/>
          </a:xfrm>
          <a:prstGeom prst="roundRect">
            <a:avLst>
              <a:gd name="adj" fmla="val 17880"/>
            </a:avLst>
          </a:prstGeom>
          <a:solidFill>
            <a:srgbClr val="0A004D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38463"/>
            <a:ext cx="179641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87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4875014"/>
            <a:ext cx="29928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Tracked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569506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demographics &amp; subscription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details &amp; product categories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Shopping behavior &amp; review ratings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preferences &amp; payment methods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9631" y="518636"/>
            <a:ext cx="1648420" cy="345877"/>
          </a:xfrm>
          <a:prstGeom prst="roundRect">
            <a:avLst>
              <a:gd name="adj" fmla="val 18178"/>
            </a:avLst>
          </a:prstGeom>
          <a:noFill/>
          <a:ln w="7620">
            <a:solidFill>
              <a:srgbClr val="2B0A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79408" y="582335"/>
            <a:ext cx="1408867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ANALYSIS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859631" y="926187"/>
            <a:ext cx="5827038" cy="58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 Journey</a:t>
            </a:r>
            <a:endParaRPr lang="en-US" sz="3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852" y="1742361"/>
            <a:ext cx="12804696" cy="55216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74513" y="6216893"/>
            <a:ext cx="2904934" cy="36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Engineer Features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774513" y="4938722"/>
            <a:ext cx="3220644" cy="36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Handle Missing Values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774513" y="3673462"/>
            <a:ext cx="2904934" cy="36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&amp; Standardize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774513" y="2395291"/>
            <a:ext cx="2904934" cy="36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Load Data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59631" y="7437596"/>
            <a:ext cx="1291113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Transformed raw data into analysis-ready format through systematic cleaning and feature engineering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96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88613"/>
            <a:ext cx="2367558" cy="2901315"/>
          </a:xfrm>
          <a:prstGeom prst="roundRect">
            <a:avLst>
              <a:gd name="adj" fmla="val 402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3047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Gender Split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13465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customers: $157K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775359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 customers: $75K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388162" y="3188613"/>
            <a:ext cx="2367558" cy="2901315"/>
          </a:xfrm>
          <a:prstGeom prst="roundRect">
            <a:avLst>
              <a:gd name="adj" fmla="val 402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622596" y="3423047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Spenders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622596" y="4267795"/>
            <a:ext cx="18986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 used discounts but spent above average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982533" y="3188613"/>
            <a:ext cx="2367558" cy="2901315"/>
          </a:xfrm>
          <a:prstGeom prst="roundRect">
            <a:avLst>
              <a:gd name="adj" fmla="val 402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16968" y="3423047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16968" y="4267795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Express: $60.48 avg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16968" y="5129689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Standard: $58.46 avg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8009" y="876062"/>
            <a:ext cx="3729752" cy="466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Performers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009" y="2452211"/>
            <a:ext cx="6563916" cy="39383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03400" y="1587579"/>
            <a:ext cx="2141934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Highest Rated Products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103400" y="1930956"/>
            <a:ext cx="14918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9103400" y="2169200"/>
            <a:ext cx="3366373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7" name="Text 4"/>
          <p:cNvSpPr/>
          <p:nvPr/>
        </p:nvSpPr>
        <p:spPr>
          <a:xfrm>
            <a:off x="9103400" y="2274213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Gloves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103400" y="2605326"/>
            <a:ext cx="3366373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 average rating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9103400" y="3012996"/>
            <a:ext cx="14918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9103400" y="3251240"/>
            <a:ext cx="3366373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1" name="Text 8"/>
          <p:cNvSpPr/>
          <p:nvPr/>
        </p:nvSpPr>
        <p:spPr>
          <a:xfrm>
            <a:off x="9103400" y="3356253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Sandals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9103400" y="3687366"/>
            <a:ext cx="3366373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 average rating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9103400" y="4095036"/>
            <a:ext cx="14918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9103400" y="4333280"/>
            <a:ext cx="3366373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5" name="Text 12"/>
          <p:cNvSpPr/>
          <p:nvPr/>
        </p:nvSpPr>
        <p:spPr>
          <a:xfrm>
            <a:off x="9103400" y="4438293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Boots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9103400" y="4769406"/>
            <a:ext cx="3366373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 average rating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103400" y="5177076"/>
            <a:ext cx="14918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9103400" y="5415320"/>
            <a:ext cx="3366373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9" name="Text 16"/>
          <p:cNvSpPr/>
          <p:nvPr/>
        </p:nvSpPr>
        <p:spPr>
          <a:xfrm>
            <a:off x="9103400" y="5520333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Hat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9103400" y="5851446"/>
            <a:ext cx="3366373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3.80 average rating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9103400" y="6259116"/>
            <a:ext cx="14918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9103400" y="6497360"/>
            <a:ext cx="3366373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3" name="Text 20"/>
          <p:cNvSpPr/>
          <p:nvPr/>
        </p:nvSpPr>
        <p:spPr>
          <a:xfrm>
            <a:off x="9103400" y="6602373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Skirt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9103400" y="6933486"/>
            <a:ext cx="3366373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3.78 average rating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89697" y="327898"/>
            <a:ext cx="3464719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697" y="812483"/>
            <a:ext cx="8050887" cy="436125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01985" y="5204222"/>
            <a:ext cx="116562" cy="116562"/>
          </a:xfrm>
          <a:prstGeom prst="roundRect">
            <a:avLst>
              <a:gd name="adj" fmla="val 15690"/>
            </a:avLst>
          </a:prstGeom>
          <a:solidFill>
            <a:srgbClr val="1B00C7"/>
          </a:solidFill>
          <a:ln/>
        </p:spPr>
      </p:sp>
      <p:sp>
        <p:nvSpPr>
          <p:cNvPr id="5" name="Text 2"/>
          <p:cNvSpPr/>
          <p:nvPr/>
        </p:nvSpPr>
        <p:spPr>
          <a:xfrm>
            <a:off x="5579507" y="5204222"/>
            <a:ext cx="292179" cy="11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6960513" y="5204222"/>
            <a:ext cx="116562" cy="116562"/>
          </a:xfrm>
          <a:prstGeom prst="roundRect">
            <a:avLst>
              <a:gd name="adj" fmla="val 15690"/>
            </a:avLst>
          </a:prstGeom>
          <a:solidFill>
            <a:srgbClr val="4427FF"/>
          </a:solidFill>
          <a:ln/>
        </p:spPr>
      </p:sp>
      <p:sp>
        <p:nvSpPr>
          <p:cNvPr id="7" name="Text 4"/>
          <p:cNvSpPr/>
          <p:nvPr/>
        </p:nvSpPr>
        <p:spPr>
          <a:xfrm>
            <a:off x="7138035" y="5204222"/>
            <a:ext cx="531495" cy="11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8758476" y="5204222"/>
            <a:ext cx="116562" cy="116562"/>
          </a:xfrm>
          <a:prstGeom prst="roundRect">
            <a:avLst>
              <a:gd name="adj" fmla="val 15690"/>
            </a:avLst>
          </a:prstGeom>
          <a:solidFill>
            <a:srgbClr val="9786FF"/>
          </a:solidFill>
          <a:ln/>
        </p:spPr>
      </p:sp>
      <p:sp>
        <p:nvSpPr>
          <p:cNvPr id="9" name="Text 6"/>
          <p:cNvSpPr/>
          <p:nvPr/>
        </p:nvSpPr>
        <p:spPr>
          <a:xfrm>
            <a:off x="8935998" y="5204222"/>
            <a:ext cx="249079" cy="11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3289697" y="5410914"/>
            <a:ext cx="1919288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Base Breakdown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3289697" y="5683210"/>
            <a:ext cx="8050887" cy="141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of customers are loyal repeat buyers, showing strong retention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4565928" y="6650236"/>
            <a:ext cx="1435060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27%</a:t>
            </a:r>
            <a:endParaRPr lang="en-US" sz="22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27" y="5921097"/>
            <a:ext cx="1750100" cy="17501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289697" y="7760256"/>
            <a:ext cx="3987879" cy="141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rate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8628936" y="6650236"/>
            <a:ext cx="1435060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73%</a:t>
            </a:r>
            <a:endParaRPr lang="en-US" sz="22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535" y="5921097"/>
            <a:ext cx="1750100" cy="17501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352586" y="7760256"/>
            <a:ext cx="3987998" cy="141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36658"/>
            <a:ext cx="2597229" cy="426244"/>
          </a:xfrm>
          <a:prstGeom prst="roundRect">
            <a:avLst>
              <a:gd name="adj" fmla="val 17880"/>
            </a:avLst>
          </a:prstGeom>
          <a:solidFill>
            <a:srgbClr val="0A004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95905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904643"/>
            <a:ext cx="20528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353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Intelligence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2568"/>
            <a:ext cx="2411968" cy="149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176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66713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 dominates with $100K revenue and 1,800 sales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02568"/>
            <a:ext cx="2411968" cy="1490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5893" y="5176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 Group Power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35893" y="566713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lead with $45K revenue contribution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02568"/>
            <a:ext cx="2411968" cy="14906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995" y="5176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Quality Score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7995" y="566713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3.75 average review rating across all products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6923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Category &amp; Age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43" y="3461742"/>
            <a:ext cx="4205168" cy="23548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370"/>
            <a:ext cx="7826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4938"/>
            <a:ext cx="3090505" cy="2757726"/>
          </a:xfrm>
          <a:prstGeom prst="roundRect">
            <a:avLst>
              <a:gd name="adj" fmla="val 5305"/>
            </a:avLst>
          </a:prstGeom>
          <a:solidFill>
            <a:srgbClr val="27252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34458"/>
            <a:ext cx="3090505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5" name="Shape 3"/>
          <p:cNvSpPr/>
          <p:nvPr/>
        </p:nvSpPr>
        <p:spPr>
          <a:xfrm>
            <a:off x="1998762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6" name="Text 4"/>
          <p:cNvSpPr/>
          <p:nvPr/>
        </p:nvSpPr>
        <p:spPr>
          <a:xfrm>
            <a:off x="2202835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31914"/>
            <a:ext cx="257591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776663"/>
            <a:ext cx="2575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4111109" y="2364938"/>
            <a:ext cx="3090624" cy="2757726"/>
          </a:xfrm>
          <a:prstGeom prst="roundRect">
            <a:avLst>
              <a:gd name="adj" fmla="val 5305"/>
            </a:avLst>
          </a:prstGeom>
          <a:solidFill>
            <a:srgbClr val="272525"/>
          </a:solidFill>
          <a:ln/>
        </p:spPr>
      </p:sp>
      <p:sp>
        <p:nvSpPr>
          <p:cNvPr id="10" name="Shape 8"/>
          <p:cNvSpPr/>
          <p:nvPr/>
        </p:nvSpPr>
        <p:spPr>
          <a:xfrm>
            <a:off x="4111109" y="2334458"/>
            <a:ext cx="309062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1" name="Shape 9"/>
          <p:cNvSpPr/>
          <p:nvPr/>
        </p:nvSpPr>
        <p:spPr>
          <a:xfrm>
            <a:off x="5316200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12" name="Text 10"/>
          <p:cNvSpPr/>
          <p:nvPr/>
        </p:nvSpPr>
        <p:spPr>
          <a:xfrm>
            <a:off x="5520273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4368403" y="2931914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368403" y="3422333"/>
            <a:ext cx="257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strengthen 80% loyal base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2364938"/>
            <a:ext cx="3090624" cy="2757726"/>
          </a:xfrm>
          <a:prstGeom prst="roundRect">
            <a:avLst>
              <a:gd name="adj" fmla="val 5305"/>
            </a:avLst>
          </a:prstGeom>
          <a:solidFill>
            <a:srgbClr val="272525"/>
          </a:solidFill>
          <a:ln/>
        </p:spPr>
      </p:sp>
      <p:sp>
        <p:nvSpPr>
          <p:cNvPr id="16" name="Shape 14"/>
          <p:cNvSpPr/>
          <p:nvPr/>
        </p:nvSpPr>
        <p:spPr>
          <a:xfrm>
            <a:off x="7428548" y="2334458"/>
            <a:ext cx="309062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7" name="Shape 15"/>
          <p:cNvSpPr/>
          <p:nvPr/>
        </p:nvSpPr>
        <p:spPr>
          <a:xfrm>
            <a:off x="8633639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18" name="Text 16"/>
          <p:cNvSpPr/>
          <p:nvPr/>
        </p:nvSpPr>
        <p:spPr>
          <a:xfrm>
            <a:off x="8837712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685842" y="2931914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85842" y="3422333"/>
            <a:ext cx="2576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10745986" y="2364938"/>
            <a:ext cx="3090624" cy="2757726"/>
          </a:xfrm>
          <a:prstGeom prst="roundRect">
            <a:avLst>
              <a:gd name="adj" fmla="val 5305"/>
            </a:avLst>
          </a:prstGeom>
          <a:solidFill>
            <a:srgbClr val="272525"/>
          </a:solidFill>
          <a:ln/>
        </p:spPr>
      </p:sp>
      <p:sp>
        <p:nvSpPr>
          <p:cNvPr id="22" name="Shape 20"/>
          <p:cNvSpPr/>
          <p:nvPr/>
        </p:nvSpPr>
        <p:spPr>
          <a:xfrm>
            <a:off x="10745986" y="2334458"/>
            <a:ext cx="309062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23" name="Shape 21"/>
          <p:cNvSpPr/>
          <p:nvPr/>
        </p:nvSpPr>
        <p:spPr>
          <a:xfrm>
            <a:off x="11951077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24" name="Text 22"/>
          <p:cNvSpPr/>
          <p:nvPr/>
        </p:nvSpPr>
        <p:spPr>
          <a:xfrm>
            <a:off x="12155150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1003280" y="2931914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003280" y="3776663"/>
            <a:ext cx="257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items in marketing campaigns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93790" y="5689640"/>
            <a:ext cx="13042821" cy="1677591"/>
          </a:xfrm>
          <a:prstGeom prst="roundRect">
            <a:avLst>
              <a:gd name="adj" fmla="val 8721"/>
            </a:avLst>
          </a:prstGeom>
          <a:solidFill>
            <a:srgbClr val="272525"/>
          </a:solidFill>
          <a:ln/>
        </p:spPr>
      </p:sp>
      <p:sp>
        <p:nvSpPr>
          <p:cNvPr id="28" name="Shape 26"/>
          <p:cNvSpPr/>
          <p:nvPr/>
        </p:nvSpPr>
        <p:spPr>
          <a:xfrm>
            <a:off x="793790" y="5659160"/>
            <a:ext cx="13042821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29" name="Shape 27"/>
          <p:cNvSpPr/>
          <p:nvPr/>
        </p:nvSpPr>
        <p:spPr>
          <a:xfrm>
            <a:off x="6974979" y="53494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30" name="Text 28"/>
          <p:cNvSpPr/>
          <p:nvPr/>
        </p:nvSpPr>
        <p:spPr>
          <a:xfrm>
            <a:off x="7179052" y="55196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1051084" y="6256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1051084" y="6747034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Young Adults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2026-02-04T16:14:41Z</dcterms:created>
  <dcterms:modified xsi:type="dcterms:W3CDTF">2026-02-04T16:14:41Z</dcterms:modified>
</cp:coreProperties>
</file>